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1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1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34.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5"/>
  </p:notesMasterIdLst>
  <p:sldIdLst>
    <p:sldId id="256" r:id="rId2"/>
    <p:sldId id="314" r:id="rId3"/>
    <p:sldId id="261" r:id="rId4"/>
    <p:sldId id="315" r:id="rId5"/>
    <p:sldId id="957" r:id="rId6"/>
    <p:sldId id="768" r:id="rId7"/>
    <p:sldId id="770" r:id="rId8"/>
    <p:sldId id="964" r:id="rId9"/>
    <p:sldId id="752" r:id="rId10"/>
    <p:sldId id="769" r:id="rId11"/>
    <p:sldId id="958" r:id="rId12"/>
    <p:sldId id="771" r:id="rId13"/>
    <p:sldId id="772" r:id="rId14"/>
    <p:sldId id="767" r:id="rId15"/>
    <p:sldId id="774" r:id="rId16"/>
    <p:sldId id="782" r:id="rId17"/>
    <p:sldId id="783" r:id="rId18"/>
    <p:sldId id="784" r:id="rId19"/>
    <p:sldId id="785" r:id="rId20"/>
    <p:sldId id="786" r:id="rId21"/>
    <p:sldId id="753" r:id="rId22"/>
    <p:sldId id="754" r:id="rId23"/>
    <p:sldId id="803" r:id="rId24"/>
    <p:sldId id="804" r:id="rId25"/>
    <p:sldId id="805" r:id="rId26"/>
    <p:sldId id="932" r:id="rId27"/>
    <p:sldId id="963" r:id="rId28"/>
    <p:sldId id="836" r:id="rId29"/>
    <p:sldId id="797" r:id="rId30"/>
    <p:sldId id="811" r:id="rId31"/>
    <p:sldId id="765" r:id="rId32"/>
    <p:sldId id="793" r:id="rId33"/>
    <p:sldId id="776" r:id="rId34"/>
    <p:sldId id="794" r:id="rId35"/>
    <p:sldId id="795" r:id="rId36"/>
    <p:sldId id="837" r:id="rId37"/>
    <p:sldId id="718" r:id="rId38"/>
    <p:sldId id="717" r:id="rId39"/>
    <p:sldId id="719" r:id="rId40"/>
    <p:sldId id="720" r:id="rId41"/>
    <p:sldId id="820" r:id="rId42"/>
    <p:sldId id="821" r:id="rId43"/>
    <p:sldId id="825" r:id="rId44"/>
    <p:sldId id="826" r:id="rId45"/>
    <p:sldId id="864" r:id="rId46"/>
    <p:sldId id="827" r:id="rId47"/>
    <p:sldId id="828" r:id="rId48"/>
    <p:sldId id="829" r:id="rId49"/>
    <p:sldId id="865" r:id="rId50"/>
    <p:sldId id="866" r:id="rId51"/>
    <p:sldId id="867" r:id="rId52"/>
    <p:sldId id="830" r:id="rId53"/>
    <p:sldId id="721" r:id="rId54"/>
    <p:sldId id="722" r:id="rId55"/>
    <p:sldId id="824" r:id="rId56"/>
    <p:sldId id="823" r:id="rId57"/>
    <p:sldId id="891" r:id="rId58"/>
    <p:sldId id="833" r:id="rId59"/>
    <p:sldId id="835" r:id="rId60"/>
    <p:sldId id="892" r:id="rId61"/>
    <p:sldId id="893" r:id="rId62"/>
    <p:sldId id="885" r:id="rId63"/>
    <p:sldId id="838" r:id="rId64"/>
    <p:sldId id="894" r:id="rId65"/>
    <p:sldId id="895" r:id="rId66"/>
    <p:sldId id="896" r:id="rId67"/>
    <p:sldId id="834" r:id="rId68"/>
    <p:sldId id="859" r:id="rId69"/>
    <p:sldId id="897" r:id="rId70"/>
    <p:sldId id="862" r:id="rId71"/>
    <p:sldId id="860" r:id="rId72"/>
    <p:sldId id="844" r:id="rId73"/>
    <p:sldId id="845" r:id="rId74"/>
    <p:sldId id="846" r:id="rId75"/>
    <p:sldId id="960" r:id="rId76"/>
    <p:sldId id="847" r:id="rId77"/>
    <p:sldId id="849" r:id="rId78"/>
    <p:sldId id="852" r:id="rId79"/>
    <p:sldId id="851" r:id="rId80"/>
    <p:sldId id="898" r:id="rId81"/>
    <p:sldId id="853" r:id="rId82"/>
    <p:sldId id="855" r:id="rId83"/>
    <p:sldId id="856" r:id="rId84"/>
    <p:sldId id="877" r:id="rId85"/>
    <p:sldId id="878" r:id="rId86"/>
    <p:sldId id="899" r:id="rId87"/>
    <p:sldId id="788" r:id="rId88"/>
    <p:sldId id="890" r:id="rId89"/>
    <p:sldId id="775" r:id="rId90"/>
    <p:sldId id="778" r:id="rId91"/>
    <p:sldId id="900" r:id="rId92"/>
    <p:sldId id="912" r:id="rId93"/>
    <p:sldId id="913" r:id="rId94"/>
    <p:sldId id="914" r:id="rId95"/>
    <p:sldId id="915" r:id="rId96"/>
    <p:sldId id="901" r:id="rId97"/>
    <p:sldId id="917" r:id="rId98"/>
    <p:sldId id="916" r:id="rId99"/>
    <p:sldId id="918" r:id="rId100"/>
    <p:sldId id="268" r:id="rId101"/>
    <p:sldId id="269" r:id="rId102"/>
    <p:sldId id="902" r:id="rId103"/>
    <p:sldId id="274" r:id="rId104"/>
    <p:sldId id="920" r:id="rId105"/>
    <p:sldId id="921" r:id="rId106"/>
    <p:sldId id="922" r:id="rId107"/>
    <p:sldId id="278" r:id="rId108"/>
    <p:sldId id="923" r:id="rId109"/>
    <p:sldId id="280" r:id="rId110"/>
    <p:sldId id="924" r:id="rId111"/>
    <p:sldId id="925" r:id="rId112"/>
    <p:sldId id="262" r:id="rId113"/>
    <p:sldId id="263" r:id="rId114"/>
    <p:sldId id="264" r:id="rId115"/>
    <p:sldId id="903" r:id="rId116"/>
    <p:sldId id="927" r:id="rId117"/>
    <p:sldId id="961" r:id="rId118"/>
    <p:sldId id="962" r:id="rId119"/>
    <p:sldId id="965" r:id="rId120"/>
    <p:sldId id="928" r:id="rId121"/>
    <p:sldId id="929" r:id="rId122"/>
    <p:sldId id="930" r:id="rId123"/>
    <p:sldId id="933" r:id="rId124"/>
    <p:sldId id="931" r:id="rId125"/>
    <p:sldId id="936" r:id="rId126"/>
    <p:sldId id="935" r:id="rId127"/>
    <p:sldId id="285" r:id="rId128"/>
    <p:sldId id="938" r:id="rId129"/>
    <p:sldId id="416" r:id="rId130"/>
    <p:sldId id="417" r:id="rId131"/>
    <p:sldId id="939" r:id="rId132"/>
    <p:sldId id="422" r:id="rId133"/>
    <p:sldId id="399" r:id="rId134"/>
    <p:sldId id="421" r:id="rId135"/>
    <p:sldId id="942" r:id="rId136"/>
    <p:sldId id="940" r:id="rId137"/>
    <p:sldId id="941" r:id="rId138"/>
    <p:sldId id="266" r:id="rId139"/>
    <p:sldId id="943" r:id="rId140"/>
    <p:sldId id="905" r:id="rId141"/>
    <p:sldId id="906" r:id="rId142"/>
    <p:sldId id="907" r:id="rId143"/>
    <p:sldId id="908" r:id="rId144"/>
    <p:sldId id="909" r:id="rId145"/>
    <p:sldId id="839" r:id="rId146"/>
    <p:sldId id="840" r:id="rId147"/>
    <p:sldId id="947" r:id="rId148"/>
    <p:sldId id="910" r:id="rId149"/>
    <p:sldId id="911" r:id="rId150"/>
    <p:sldId id="260" r:id="rId151"/>
    <p:sldId id="948" r:id="rId152"/>
    <p:sldId id="949" r:id="rId153"/>
    <p:sldId id="966" r:id="rId154"/>
    <p:sldId id="951" r:id="rId155"/>
    <p:sldId id="265" r:id="rId156"/>
    <p:sldId id="267" r:id="rId157"/>
    <p:sldId id="953" r:id="rId158"/>
    <p:sldId id="954" r:id="rId159"/>
    <p:sldId id="950" r:id="rId160"/>
    <p:sldId id="955" r:id="rId161"/>
    <p:sldId id="944" r:id="rId162"/>
    <p:sldId id="945" r:id="rId163"/>
    <p:sldId id="934" r:id="rId164"/>
    <p:sldId id="952" r:id="rId165"/>
    <p:sldId id="956" r:id="rId166"/>
    <p:sldId id="946" r:id="rId167"/>
    <p:sldId id="259" r:id="rId168"/>
    <p:sldId id="310" r:id="rId169"/>
    <p:sldId id="311" r:id="rId170"/>
    <p:sldId id="277" r:id="rId171"/>
    <p:sldId id="305" r:id="rId172"/>
    <p:sldId id="279" r:id="rId173"/>
    <p:sldId id="306" r:id="rId174"/>
    <p:sldId id="281" r:id="rId175"/>
    <p:sldId id="282" r:id="rId176"/>
    <p:sldId id="283" r:id="rId177"/>
    <p:sldId id="307" r:id="rId178"/>
    <p:sldId id="284" r:id="rId179"/>
    <p:sldId id="959" r:id="rId180"/>
    <p:sldId id="286" r:id="rId181"/>
    <p:sldId id="288" r:id="rId182"/>
    <p:sldId id="289" r:id="rId183"/>
    <p:sldId id="308" r:id="rId184"/>
    <p:sldId id="293" r:id="rId185"/>
    <p:sldId id="294" r:id="rId186"/>
    <p:sldId id="295" r:id="rId187"/>
    <p:sldId id="296" r:id="rId188"/>
    <p:sldId id="297" r:id="rId189"/>
    <p:sldId id="299" r:id="rId190"/>
    <p:sldId id="300" r:id="rId191"/>
    <p:sldId id="298" r:id="rId192"/>
    <p:sldId id="287" r:id="rId193"/>
    <p:sldId id="292" r:id="rId19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43"/>
    <p:restoredTop sz="88707"/>
  </p:normalViewPr>
  <p:slideViewPr>
    <p:cSldViewPr snapToGrid="0" snapToObjects="1">
      <p:cViewPr varScale="1">
        <p:scale>
          <a:sx n="113" d="100"/>
          <a:sy n="113" d="100"/>
        </p:scale>
        <p:origin x="576" y="176"/>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notesMaster" Target="notesMasters/notes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ata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67.png"/><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70.svg"/></Relationships>
</file>

<file path=ppt/diagrams/_rels/data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56.svg"/><Relationship Id="rId1" Type="http://schemas.openxmlformats.org/officeDocument/2006/relationships/image" Target="../media/image197.png"/><Relationship Id="rId4" Type="http://schemas.openxmlformats.org/officeDocument/2006/relationships/image" Target="../media/image199.svg"/></Relationships>
</file>

<file path=ppt/diagrams/_rels/data1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svg"/><Relationship Id="rId1" Type="http://schemas.openxmlformats.org/officeDocument/2006/relationships/image" Target="../media/image201.png"/><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svg"/></Relationships>
</file>

<file path=ppt/diagrams/_rels/data16.xml.rels><?xml version="1.0" encoding="UTF-8" standalone="yes"?>
<Relationships xmlns="http://schemas.openxmlformats.org/package/2006/relationships"><Relationship Id="rId1" Type="http://schemas.openxmlformats.org/officeDocument/2006/relationships/image" Target="../media/image214.jpg"/></Relationships>
</file>

<file path=ppt/diagrams/_rels/data18.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20.svg"/><Relationship Id="rId5" Type="http://schemas.openxmlformats.org/officeDocument/2006/relationships/image" Target="../media/image219.png"/><Relationship Id="rId10" Type="http://schemas.openxmlformats.org/officeDocument/2006/relationships/image" Target="../media/image8.svg"/><Relationship Id="rId4" Type="http://schemas.openxmlformats.org/officeDocument/2006/relationships/image" Target="../media/image218.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56.svg"/><Relationship Id="rId1" Type="http://schemas.openxmlformats.org/officeDocument/2006/relationships/image" Target="../media/image197.png"/><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diagrams/_rels/data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svg"/><Relationship Id="rId1" Type="http://schemas.openxmlformats.org/officeDocument/2006/relationships/image" Target="../media/image249.png"/><Relationship Id="rId6" Type="http://schemas.openxmlformats.org/officeDocument/2006/relationships/image" Target="../media/image254.svg"/><Relationship Id="rId5" Type="http://schemas.openxmlformats.org/officeDocument/2006/relationships/image" Target="../media/image253.png"/><Relationship Id="rId4" Type="http://schemas.openxmlformats.org/officeDocument/2006/relationships/image" Target="../media/image252.svg"/></Relationships>
</file>

<file path=ppt/diagrams/_rels/data22.xml.rels><?xml version="1.0" encoding="UTF-8" standalone="yes"?>
<Relationships xmlns="http://schemas.openxmlformats.org/package/2006/relationships"><Relationship Id="rId8" Type="http://schemas.openxmlformats.org/officeDocument/2006/relationships/image" Target="../media/image268.sv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66.svg"/><Relationship Id="rId5" Type="http://schemas.openxmlformats.org/officeDocument/2006/relationships/image" Target="../media/image265.png"/><Relationship Id="rId10" Type="http://schemas.openxmlformats.org/officeDocument/2006/relationships/image" Target="../media/image270.svg"/><Relationship Id="rId4" Type="http://schemas.openxmlformats.org/officeDocument/2006/relationships/image" Target="../media/image264.svg"/><Relationship Id="rId9" Type="http://schemas.openxmlformats.org/officeDocument/2006/relationships/image" Target="../media/image269.png"/></Relationships>
</file>

<file path=ppt/diagrams/_rels/data2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svg"/><Relationship Id="rId1" Type="http://schemas.openxmlformats.org/officeDocument/2006/relationships/image" Target="../media/image275.png"/><Relationship Id="rId4" Type="http://schemas.openxmlformats.org/officeDocument/2006/relationships/image" Target="../media/image278.svg"/></Relationships>
</file>

<file path=ppt/diagrams/_rels/data26.xml.rels><?xml version="1.0" encoding="UTF-8" standalone="yes"?>
<Relationships xmlns="http://schemas.openxmlformats.org/package/2006/relationships"><Relationship Id="rId8" Type="http://schemas.openxmlformats.org/officeDocument/2006/relationships/image" Target="../media/image291.sv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svg"/><Relationship Id="rId1" Type="http://schemas.openxmlformats.org/officeDocument/2006/relationships/image" Target="../media/image284.png"/><Relationship Id="rId6" Type="http://schemas.openxmlformats.org/officeDocument/2006/relationships/image" Target="../media/image289.svg"/><Relationship Id="rId5" Type="http://schemas.openxmlformats.org/officeDocument/2006/relationships/image" Target="../media/image288.png"/><Relationship Id="rId10" Type="http://schemas.openxmlformats.org/officeDocument/2006/relationships/image" Target="../media/image252.svg"/><Relationship Id="rId4" Type="http://schemas.openxmlformats.org/officeDocument/2006/relationships/image" Target="../media/image287.svg"/><Relationship Id="rId9" Type="http://schemas.openxmlformats.org/officeDocument/2006/relationships/image" Target="../media/image258.png"/></Relationships>
</file>

<file path=ppt/diagrams/_rels/data2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ata28.xml.rels><?xml version="1.0" encoding="UTF-8" standalone="yes"?>
<Relationships xmlns="http://schemas.openxmlformats.org/package/2006/relationships"><Relationship Id="rId3" Type="http://schemas.openxmlformats.org/officeDocument/2006/relationships/image" Target="../media/image309.svg"/><Relationship Id="rId2" Type="http://schemas.openxmlformats.org/officeDocument/2006/relationships/image" Target="../media/image308.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11.svg"/><Relationship Id="rId4" Type="http://schemas.openxmlformats.org/officeDocument/2006/relationships/image" Target="../media/image310.png"/></Relationships>
</file>

<file path=ppt/diagrams/_rels/data2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svg"/><Relationship Id="rId1" Type="http://schemas.openxmlformats.org/officeDocument/2006/relationships/image" Target="../media/image288.png"/><Relationship Id="rId4" Type="http://schemas.openxmlformats.org/officeDocument/2006/relationships/image" Target="../media/image291.svg"/></Relationships>
</file>

<file path=ppt/diagrams/_rels/data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30.xml.rels><?xml version="1.0" encoding="UTF-8" standalone="yes"?>
<Relationships xmlns="http://schemas.openxmlformats.org/package/2006/relationships"><Relationship Id="rId8" Type="http://schemas.openxmlformats.org/officeDocument/2006/relationships/image" Target="../media/image317.sv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5.svg"/><Relationship Id="rId5" Type="http://schemas.openxmlformats.org/officeDocument/2006/relationships/image" Target="../media/image314.png"/><Relationship Id="rId10" Type="http://schemas.openxmlformats.org/officeDocument/2006/relationships/image" Target="../media/image319.svg"/><Relationship Id="rId4" Type="http://schemas.openxmlformats.org/officeDocument/2006/relationships/image" Target="../media/image313.svg"/><Relationship Id="rId9" Type="http://schemas.openxmlformats.org/officeDocument/2006/relationships/image" Target="../media/image318.png"/></Relationships>
</file>

<file path=ppt/diagrams/_rels/data3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323.svg"/></Relationships>
</file>

<file path=ppt/diagrams/_rels/data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svg"/><Relationship Id="rId1" Type="http://schemas.openxmlformats.org/officeDocument/2006/relationships/image" Target="../media/image326.png"/><Relationship Id="rId4" Type="http://schemas.openxmlformats.org/officeDocument/2006/relationships/image" Target="../media/image329.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 Id="rId14" Type="http://schemas.openxmlformats.org/officeDocument/2006/relationships/image" Target="../media/image81.svg"/></Relationships>
</file>

<file path=ppt/diagrams/_rels/data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4" Type="http://schemas.openxmlformats.org/officeDocument/2006/relationships/image" Target="../media/image94.svg"/></Relationships>
</file>

<file path=ppt/diagrams/_rels/data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svg"/><Relationship Id="rId1" Type="http://schemas.openxmlformats.org/officeDocument/2006/relationships/image" Target="../media/image109.png"/><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diagrams/_rels/data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svg"/><Relationship Id="rId1" Type="http://schemas.openxmlformats.org/officeDocument/2006/relationships/image" Target="../media/image125.png"/><Relationship Id="rId4" Type="http://schemas.openxmlformats.org/officeDocument/2006/relationships/image" Target="../media/image1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5.svg"/><Relationship Id="rId1" Type="http://schemas.openxmlformats.org/officeDocument/2006/relationships/image" Target="../media/image150.png"/><Relationship Id="rId6" Type="http://schemas.openxmlformats.org/officeDocument/2006/relationships/image" Target="../media/image149.svg"/><Relationship Id="rId5" Type="http://schemas.openxmlformats.org/officeDocument/2006/relationships/image" Target="../media/image152.png"/><Relationship Id="rId4" Type="http://schemas.openxmlformats.org/officeDocument/2006/relationships/image" Target="../media/image14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76.png"/><Relationship Id="rId7" Type="http://schemas.openxmlformats.org/officeDocument/2006/relationships/image" Target="../media/image173.png"/><Relationship Id="rId2" Type="http://schemas.openxmlformats.org/officeDocument/2006/relationships/image" Target="../media/image168.svg"/><Relationship Id="rId1" Type="http://schemas.openxmlformats.org/officeDocument/2006/relationships/image" Target="../media/image175.png"/><Relationship Id="rId6" Type="http://schemas.openxmlformats.org/officeDocument/2006/relationships/image" Target="../media/image172.svg"/><Relationship Id="rId5" Type="http://schemas.openxmlformats.org/officeDocument/2006/relationships/image" Target="../media/image177.png"/><Relationship Id="rId4" Type="http://schemas.openxmlformats.org/officeDocument/2006/relationships/image" Target="../media/image17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199.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2.svg"/><Relationship Id="rId1" Type="http://schemas.openxmlformats.org/officeDocument/2006/relationships/image" Target="../media/image207.png"/><Relationship Id="rId6" Type="http://schemas.openxmlformats.org/officeDocument/2006/relationships/image" Target="../media/image206.svg"/><Relationship Id="rId5" Type="http://schemas.openxmlformats.org/officeDocument/2006/relationships/image" Target="../media/image209.png"/><Relationship Id="rId4" Type="http://schemas.openxmlformats.org/officeDocument/2006/relationships/image" Target="../media/image204.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14.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224.png"/><Relationship Id="rId7" Type="http://schemas.openxmlformats.org/officeDocument/2006/relationships/image" Target="../media/image226.png"/><Relationship Id="rId2" Type="http://schemas.openxmlformats.org/officeDocument/2006/relationships/image" Target="../media/image216.svg"/><Relationship Id="rId1" Type="http://schemas.openxmlformats.org/officeDocument/2006/relationships/image" Target="../media/image223.png"/><Relationship Id="rId6" Type="http://schemas.openxmlformats.org/officeDocument/2006/relationships/image" Target="../media/image220.svg"/><Relationship Id="rId5" Type="http://schemas.openxmlformats.org/officeDocument/2006/relationships/image" Target="../media/image225.png"/><Relationship Id="rId10" Type="http://schemas.openxmlformats.org/officeDocument/2006/relationships/image" Target="../media/image8.svg"/><Relationship Id="rId4" Type="http://schemas.openxmlformats.org/officeDocument/2006/relationships/image" Target="../media/image218.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245.svg"/><Relationship Id="rId5" Type="http://schemas.openxmlformats.org/officeDocument/2006/relationships/image" Target="../media/image247.png"/><Relationship Id="rId4" Type="http://schemas.openxmlformats.org/officeDocument/2006/relationships/image" Target="../media/image243.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56.svg"/><Relationship Id="rId3" Type="http://schemas.openxmlformats.org/officeDocument/2006/relationships/image" Target="../media/image258.png"/><Relationship Id="rId7" Type="http://schemas.openxmlformats.org/officeDocument/2006/relationships/image" Target="../media/image260.png"/><Relationship Id="rId2" Type="http://schemas.openxmlformats.org/officeDocument/2006/relationships/image" Target="../media/image250.svg"/><Relationship Id="rId1" Type="http://schemas.openxmlformats.org/officeDocument/2006/relationships/image" Target="../media/image257.png"/><Relationship Id="rId6" Type="http://schemas.openxmlformats.org/officeDocument/2006/relationships/image" Target="../media/image254.svg"/><Relationship Id="rId5" Type="http://schemas.openxmlformats.org/officeDocument/2006/relationships/image" Target="../media/image259.png"/><Relationship Id="rId4" Type="http://schemas.openxmlformats.org/officeDocument/2006/relationships/image" Target="../media/image252.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72.png"/><Relationship Id="rId7" Type="http://schemas.openxmlformats.org/officeDocument/2006/relationships/hyperlink" Target="https://mlflow.org/" TargetMode="External"/><Relationship Id="rId2" Type="http://schemas.openxmlformats.org/officeDocument/2006/relationships/image" Target="../media/image264.svg"/><Relationship Id="rId1" Type="http://schemas.openxmlformats.org/officeDocument/2006/relationships/image" Target="../media/image271.png"/><Relationship Id="rId6" Type="http://schemas.openxmlformats.org/officeDocument/2006/relationships/image" Target="../media/image268.svg"/><Relationship Id="rId5" Type="http://schemas.openxmlformats.org/officeDocument/2006/relationships/image" Target="../media/image273.png"/><Relationship Id="rId10" Type="http://schemas.openxmlformats.org/officeDocument/2006/relationships/image" Target="../media/image270.svg"/><Relationship Id="rId4" Type="http://schemas.openxmlformats.org/officeDocument/2006/relationships/image" Target="../media/image266.svg"/><Relationship Id="rId9" Type="http://schemas.openxmlformats.org/officeDocument/2006/relationships/image" Target="../media/image274.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6.svg"/><Relationship Id="rId1" Type="http://schemas.openxmlformats.org/officeDocument/2006/relationships/image" Target="../media/image279.png"/><Relationship Id="rId4" Type="http://schemas.openxmlformats.org/officeDocument/2006/relationships/image" Target="../media/image278.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291.svg"/><Relationship Id="rId3" Type="http://schemas.openxmlformats.org/officeDocument/2006/relationships/image" Target="../media/image286.png"/><Relationship Id="rId7" Type="http://schemas.openxmlformats.org/officeDocument/2006/relationships/image" Target="../media/image290.png"/><Relationship Id="rId2" Type="http://schemas.openxmlformats.org/officeDocument/2006/relationships/image" Target="../media/image285.svg"/><Relationship Id="rId1" Type="http://schemas.openxmlformats.org/officeDocument/2006/relationships/image" Target="../media/image284.png"/><Relationship Id="rId6" Type="http://schemas.openxmlformats.org/officeDocument/2006/relationships/image" Target="../media/image289.svg"/><Relationship Id="rId5" Type="http://schemas.openxmlformats.org/officeDocument/2006/relationships/image" Target="../media/image288.png"/><Relationship Id="rId10" Type="http://schemas.openxmlformats.org/officeDocument/2006/relationships/image" Target="../media/image252.svg"/><Relationship Id="rId4" Type="http://schemas.openxmlformats.org/officeDocument/2006/relationships/image" Target="../media/image287.svg"/><Relationship Id="rId9" Type="http://schemas.openxmlformats.org/officeDocument/2006/relationships/image" Target="../media/image258.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svg"/><Relationship Id="rId1" Type="http://schemas.openxmlformats.org/officeDocument/2006/relationships/image" Target="../media/image300.png"/><Relationship Id="rId4" Type="http://schemas.openxmlformats.org/officeDocument/2006/relationships/image" Target="../media/image303.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09.svg"/><Relationship Id="rId1" Type="http://schemas.openxmlformats.org/officeDocument/2006/relationships/image" Target="../media/image308.png"/><Relationship Id="rId5" Type="http://schemas.openxmlformats.org/officeDocument/2006/relationships/image" Target="../media/image311.svg"/><Relationship Id="rId4" Type="http://schemas.openxmlformats.org/officeDocument/2006/relationships/image" Target="../media/image310.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svg"/><Relationship Id="rId1" Type="http://schemas.openxmlformats.org/officeDocument/2006/relationships/image" Target="../media/image288.png"/><Relationship Id="rId4" Type="http://schemas.openxmlformats.org/officeDocument/2006/relationships/image" Target="../media/image29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17.svg"/><Relationship Id="rId3" Type="http://schemas.openxmlformats.org/officeDocument/2006/relationships/image" Target="../media/image312.png"/><Relationship Id="rId7" Type="http://schemas.openxmlformats.org/officeDocument/2006/relationships/image" Target="../media/image316.png"/><Relationship Id="rId2" Type="http://schemas.openxmlformats.org/officeDocument/2006/relationships/image" Target="../media/image254.svg"/><Relationship Id="rId1" Type="http://schemas.openxmlformats.org/officeDocument/2006/relationships/image" Target="../media/image259.png"/><Relationship Id="rId6" Type="http://schemas.openxmlformats.org/officeDocument/2006/relationships/image" Target="../media/image315.svg"/><Relationship Id="rId5" Type="http://schemas.openxmlformats.org/officeDocument/2006/relationships/image" Target="../media/image314.png"/><Relationship Id="rId10" Type="http://schemas.openxmlformats.org/officeDocument/2006/relationships/image" Target="../media/image319.svg"/><Relationship Id="rId4" Type="http://schemas.openxmlformats.org/officeDocument/2006/relationships/image" Target="../media/image313.svg"/><Relationship Id="rId9" Type="http://schemas.openxmlformats.org/officeDocument/2006/relationships/image" Target="../media/image318.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323.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svg"/><Relationship Id="rId1" Type="http://schemas.openxmlformats.org/officeDocument/2006/relationships/image" Target="../media/image326.png"/><Relationship Id="rId4" Type="http://schemas.openxmlformats.org/officeDocument/2006/relationships/image" Target="../media/image32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5.png"/><Relationship Id="rId12" Type="http://schemas.openxmlformats.org/officeDocument/2006/relationships/image" Target="../media/image79.svg"/><Relationship Id="rId2" Type="http://schemas.openxmlformats.org/officeDocument/2006/relationships/image" Target="../media/image69.svg"/><Relationship Id="rId1" Type="http://schemas.openxmlformats.org/officeDocument/2006/relationships/image" Target="../media/image82.png"/><Relationship Id="rId6" Type="http://schemas.openxmlformats.org/officeDocument/2006/relationships/image" Target="../media/image73.svg"/><Relationship Id="rId11" Type="http://schemas.openxmlformats.org/officeDocument/2006/relationships/image" Target="../media/image87.png"/><Relationship Id="rId5" Type="http://schemas.openxmlformats.org/officeDocument/2006/relationships/image" Target="../media/image84.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86.png"/><Relationship Id="rId14" Type="http://schemas.openxmlformats.org/officeDocument/2006/relationships/image" Target="../media/image8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svg"/><Relationship Id="rId1" Type="http://schemas.openxmlformats.org/officeDocument/2006/relationships/image" Target="../media/image95.png"/><Relationship Id="rId4" Type="http://schemas.openxmlformats.org/officeDocument/2006/relationships/image" Target="../media/image9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21.png"/><Relationship Id="rId2" Type="http://schemas.openxmlformats.org/officeDocument/2006/relationships/image" Target="../media/image110.svg"/><Relationship Id="rId1" Type="http://schemas.openxmlformats.org/officeDocument/2006/relationships/image" Target="../media/image119.png"/><Relationship Id="rId6" Type="http://schemas.openxmlformats.org/officeDocument/2006/relationships/image" Target="../media/image114.svg"/><Relationship Id="rId5" Type="http://schemas.openxmlformats.org/officeDocument/2006/relationships/image" Target="../media/image120.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22.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svg"/><Relationship Id="rId1" Type="http://schemas.openxmlformats.org/officeDocument/2006/relationships/image" Target="../media/image129.png"/><Relationship Id="rId4" Type="http://schemas.openxmlformats.org/officeDocument/2006/relationships/image" Target="../media/image128.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am letzten Tag / Nachmittag.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a:t>The reality is that “data science” has never been as much about machine learning as it has about cleaning, shaping data, and moving it from place to place.</a:t>
          </a:r>
          <a:endParaRPr lang="en-US"/>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Co-</a:t>
          </a:r>
          <a:r>
            <a:rPr lang="de-DE" sz="1900" kern="1200" dirty="0" err="1">
              <a:solidFill>
                <a:schemeClr val="tx1"/>
              </a:solidFill>
            </a:rPr>
            <a:t>founder</a:t>
          </a:r>
          <a:r>
            <a:rPr lang="de-DE" sz="1900" kern="1200" dirty="0">
              <a:solidFill>
                <a:schemeClr val="tx1"/>
              </a:solidFill>
            </a:rPr>
            <a:t> </a:t>
          </a:r>
          <a:r>
            <a:rPr lang="de-DE" sz="1900" kern="1200" dirty="0" err="1">
              <a:solidFill>
                <a:schemeClr val="tx1"/>
              </a:solidFill>
            </a:rPr>
            <a:t>of</a:t>
          </a:r>
          <a:r>
            <a:rPr lang="de-DE" sz="1900" kern="1200" dirty="0">
              <a:solidFill>
                <a:schemeClr val="tx1"/>
              </a:solidFill>
            </a:rPr>
            <a:t> </a:t>
          </a:r>
          <a:r>
            <a:rPr lang="de-DE" sz="1900" kern="1200" dirty="0" err="1">
              <a:solidFill>
                <a:schemeClr val="tx1"/>
              </a:solidFill>
            </a:rPr>
            <a:t>startup</a:t>
          </a:r>
          <a:r>
            <a:rPr lang="de-DE" sz="1900" kern="1200" dirty="0">
              <a:solidFill>
                <a:schemeClr val="tx1"/>
              </a:solidFill>
            </a:rPr>
            <a:t> </a:t>
          </a:r>
          <a:r>
            <a:rPr lang="de-DE" sz="1900" kern="1200" dirty="0" err="1">
              <a:solidFill>
                <a:schemeClr val="tx1"/>
              </a:solidFill>
            </a:rPr>
            <a:t>for</a:t>
          </a:r>
          <a:r>
            <a:rPr lang="de-DE" sz="1900" kern="1200" dirty="0">
              <a:solidFill>
                <a:schemeClr val="tx1"/>
              </a:solidFill>
            </a:rPr>
            <a:t> time </a:t>
          </a:r>
          <a:r>
            <a:rPr lang="de-DE" sz="1900" kern="1200" dirty="0" err="1">
              <a:solidFill>
                <a:schemeClr val="tx1"/>
              </a:solidFill>
            </a:rPr>
            <a:t>series</a:t>
          </a:r>
          <a:r>
            <a:rPr lang="de-DE" sz="1900" kern="1200" dirty="0">
              <a:solidFill>
                <a:schemeClr val="tx1"/>
              </a:solidFill>
            </a:rPr>
            <a:t> </a:t>
          </a:r>
          <a:r>
            <a:rPr lang="de-DE" sz="1900" kern="1200" dirty="0" err="1">
              <a:solidFill>
                <a:schemeClr val="tx1"/>
              </a:solidFill>
            </a:rPr>
            <a:t>prediction</a:t>
          </a:r>
          <a:endParaRPr lang="en-US" sz="19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rPr>
            <a:t>Data </a:t>
          </a:r>
          <a:r>
            <a:rPr lang="de-DE" sz="1900" kern="1200" dirty="0" err="1">
              <a:solidFill>
                <a:schemeClr val="tx1"/>
              </a:solidFill>
            </a:rPr>
            <a:t>scientist</a:t>
          </a:r>
          <a:r>
            <a:rPr lang="de-DE" sz="1900" kern="1200" dirty="0">
              <a:solidFill>
                <a:schemeClr val="tx1"/>
              </a:solidFill>
            </a:rPr>
            <a:t> @</a:t>
          </a:r>
          <a:r>
            <a:rPr lang="de-DE" sz="1900" kern="1200" dirty="0" err="1">
              <a:solidFill>
                <a:schemeClr val="tx1"/>
              </a:solidFill>
            </a:rPr>
            <a:t>MagentaTelekom</a:t>
          </a:r>
          <a:r>
            <a:rPr lang="de-DE" sz="1900" kern="1200" dirty="0">
              <a:solidFill>
                <a:schemeClr val="tx1"/>
              </a:solidFill>
            </a:rPr>
            <a:t> </a:t>
          </a:r>
          <a:r>
            <a:rPr lang="de-DE" sz="1900" kern="1200" dirty="0" err="1">
              <a:solidFill>
                <a:schemeClr val="tx1"/>
              </a:solidFill>
            </a:rPr>
            <a:t>fraud</a:t>
          </a:r>
          <a:r>
            <a:rPr lang="de-DE" sz="1900" kern="1200" dirty="0">
              <a:solidFill>
                <a:schemeClr val="tx1"/>
              </a:solidFill>
            </a:rPr>
            <a:t> </a:t>
          </a:r>
          <a:r>
            <a:rPr lang="de-DE" sz="1900" kern="1200" dirty="0" err="1">
              <a:solidFill>
                <a:schemeClr val="tx1"/>
              </a:solidFill>
            </a:rPr>
            <a:t>prediction</a:t>
          </a:r>
          <a:r>
            <a:rPr lang="de-DE" sz="1900" kern="1200" dirty="0">
              <a:solidFill>
                <a:schemeClr val="tx1"/>
              </a:solidFill>
            </a:rPr>
            <a:t> &amp; </a:t>
          </a:r>
          <a:r>
            <a:rPr lang="de-DE" sz="1900" kern="1200" dirty="0" err="1">
              <a:solidFill>
                <a:schemeClr val="tx1"/>
              </a:solidFill>
            </a:rPr>
            <a:t>big</a:t>
          </a:r>
          <a:r>
            <a:rPr lang="de-DE" sz="1900" kern="1200" dirty="0">
              <a:solidFill>
                <a:schemeClr val="tx1"/>
              </a:solidFill>
            </a:rPr>
            <a:t> </a:t>
          </a:r>
          <a:r>
            <a:rPr lang="de-DE" sz="1900" kern="1200" dirty="0" err="1">
              <a:solidFill>
                <a:schemeClr val="tx1"/>
              </a:solidFill>
            </a:rPr>
            <a:t>geospatial</a:t>
          </a:r>
          <a:r>
            <a:rPr lang="de-DE" sz="1900" kern="1200" dirty="0">
              <a:solidFill>
                <a:schemeClr val="tx1"/>
              </a:solidFill>
            </a:rPr>
            <a:t> </a:t>
          </a:r>
          <a:r>
            <a:rPr lang="de-DE" sz="1900" kern="1200" dirty="0" err="1">
              <a:solidFill>
                <a:schemeClr val="tx1"/>
              </a:solidFill>
            </a:rPr>
            <a:t>analytics</a:t>
          </a:r>
          <a:endParaRPr lang="en-US" sz="19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err="1">
              <a:solidFill>
                <a:schemeClr val="tx1"/>
              </a:solidFill>
            </a:rPr>
            <a:t>Lecturer</a:t>
          </a:r>
          <a:r>
            <a:rPr lang="de-DE" sz="1900" kern="1200" dirty="0">
              <a:solidFill>
                <a:schemeClr val="tx1"/>
              </a:solidFill>
            </a:rPr>
            <a:t> &amp; Speaker</a:t>
          </a:r>
          <a:endParaRPr lang="en-US" sz="19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9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900" u="sng" kern="1200" dirty="0">
              <a:solidFill>
                <a:schemeClr val="tx1"/>
              </a:solidFill>
            </a:rPr>
            <a:t> &amp; </a:t>
          </a:r>
          <a:r>
            <a:rPr lang="de-DE" sz="1900" u="sng" kern="1200" dirty="0" err="1">
              <a:solidFill>
                <a:schemeClr val="tx1"/>
              </a:solidFill>
            </a:rPr>
            <a:t>board</a:t>
          </a:r>
          <a:r>
            <a:rPr lang="de-DE" sz="1900" u="sng" kern="1200" dirty="0">
              <a:solidFill>
                <a:schemeClr val="tx1"/>
              </a:solidFill>
            </a:rPr>
            <a:t> </a:t>
          </a:r>
          <a:r>
            <a:rPr lang="de-DE" sz="1900" u="sng" kern="1200" dirty="0" err="1">
              <a:solidFill>
                <a:schemeClr val="tx1"/>
              </a:solidFill>
            </a:rPr>
            <a:t>member</a:t>
          </a:r>
          <a:endParaRPr lang="en-US" sz="19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de-DE" sz="19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9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am letzten Tag / Nachmittag.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kern="1200"/>
            <a:t>Unrealistic expectations:  machine learning, deep learning, and Bayesian simulations</a:t>
          </a:r>
          <a:endParaRPr lang="en-US" sz="13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de-DE" sz="1300" b="1" kern="1200"/>
            <a:t>The reality is that “data science” has never been as much about machine learning as it has about cleaning, shaping data, and moving it from place to place.</a:t>
          </a:r>
          <a:endParaRPr lang="en-US" sz="1300" kern="120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06.10.19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192.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14</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160</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161</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162</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163</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15</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165</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167</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171</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173</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179</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183</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20</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24</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29</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32</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35</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Früher war es notwendig, Stichproben zu nehmen, die sorgfältig gesammelt wurden</a:t>
            </a:r>
            <a:r>
              <a:rPr lang="de-AT" baseline="0" noProof="0" dirty="0"/>
              <a:t> und </a:t>
            </a:r>
            <a:r>
              <a:rPr lang="de-AT" noProof="0" dirty="0"/>
              <a:t>stellvertretend</a:t>
            </a:r>
            <a:r>
              <a:rPr lang="de-AT" baseline="0" noProof="0" dirty="0"/>
              <a:t> für die ganze Population waren. </a:t>
            </a:r>
          </a:p>
          <a:p>
            <a:endParaRPr lang="de-AT" baseline="0" noProof="0" dirty="0"/>
          </a:p>
          <a:p>
            <a:r>
              <a:rPr lang="de-AT" baseline="0" noProof="0" dirty="0"/>
              <a:t>Z.B., früher wurden Interviews in Supermärkten gemacht, um die Produktpräferenzen von den Kunden zu eruieren. Jetzt sind alle Einkäufe von Personen mit Kundenkarten inklusive Personendaten gespeichert.</a:t>
            </a:r>
          </a:p>
          <a:p>
            <a:endParaRPr lang="de-AT" baseline="0"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37</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38</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45</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47</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49</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50</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53</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54</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55</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58</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61</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62</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63</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66</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68</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a:t>
            </a:r>
            <a:r>
              <a:rPr lang="de-DE" dirty="0" err="1"/>
              <a:t>Widerholung</a:t>
            </a:r>
            <a:r>
              <a:rPr lang="de-DE" dirty="0"/>
              <a:t>: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8</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70</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75</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76</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77</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78</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79</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80</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81</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86</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89</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9</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92</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97</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98</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99</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4605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589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11</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121</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122</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123</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124</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126</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127</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133</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dirty="0"/>
              <a:t>[</a:t>
            </a:r>
            <a:r>
              <a:rPr lang="en-GB" dirty="0" err="1"/>
              <a:t>anp</a:t>
            </a:r>
            <a:r>
              <a:rPr lang="en-GB" dirty="0"/>
              <a:t>]</a:t>
            </a:r>
          </a:p>
          <a:p>
            <a:pPr marL="173038" marR="0" lvl="0" indent="0" algn="l" rtl="0">
              <a:lnSpc>
                <a:spcPct val="95000"/>
              </a:lnSpc>
              <a:spcBef>
                <a:spcPts val="0"/>
              </a:spcBef>
              <a:buClr>
                <a:schemeClr val="dk1"/>
              </a:buClr>
              <a:buSzPct val="25000"/>
              <a:buFont typeface="Arial"/>
              <a:buNone/>
            </a:pPr>
            <a:endParaRPr lang="en-GB" sz="1200" b="0" i="0" u="none" strike="noStrike" cap="none" dirty="0">
              <a:solidFill>
                <a:schemeClr val="dk1"/>
              </a:solidFill>
              <a:latin typeface="Century Gothic"/>
              <a:ea typeface="Century Gothic"/>
              <a:cs typeface="Century Gothic"/>
              <a:sym typeface="Century Gothic"/>
            </a:endParaRPr>
          </a:p>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135</a:t>
            </a:fld>
            <a:endParaRPr lang="de-DE"/>
          </a:p>
        </p:txBody>
      </p:sp>
    </p:spTree>
    <p:extLst>
      <p:ext uri="{BB962C8B-B14F-4D97-AF65-F5344CB8AC3E}">
        <p14:creationId xmlns:p14="http://schemas.microsoft.com/office/powerpoint/2010/main" val="38288338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136</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137</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139</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140</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141</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142</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143</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144</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145</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10/6/19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10/6/19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10/6/19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10/6/19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10/6/19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10/6/19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10/6/19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3.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188.png"/></Relationships>
</file>

<file path=ppt/slides/_rels/slide11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19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hyperlink" Target="http://www.informit.com/blogs/blog.aspx?uk=The-10-Most-Important-Linux-Commands"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96.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95.tiff"/><Relationship Id="rId5" Type="http://schemas.openxmlformats.org/officeDocument/2006/relationships/hyperlink" Target="https://www.snowflake.com/" TargetMode="External"/><Relationship Id="rId4" Type="http://schemas.openxmlformats.org/officeDocument/2006/relationships/image" Target="../media/image194.tiff"/></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3.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6.xml"/><Relationship Id="rId1" Type="http://schemas.openxmlformats.org/officeDocument/2006/relationships/slideLayout" Target="../slideLayouts/slideLayout13.xml"/><Relationship Id="rId4" Type="http://schemas.openxmlformats.org/officeDocument/2006/relationships/image" Target="../media/image229.svg"/></Relationships>
</file>

<file path=ppt/slides/_rels/slide13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95.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6.xml"/><Relationship Id="rId4" Type="http://schemas.openxmlformats.org/officeDocument/2006/relationships/image" Target="../media/image232.jpeg"/></Relationships>
</file>

<file path=ppt/slides/_rels/slide14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96.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99.xml"/><Relationship Id="rId1" Type="http://schemas.openxmlformats.org/officeDocument/2006/relationships/slideLayout" Target="../slideLayouts/slideLayout12.xml"/><Relationship Id="rId4" Type="http://schemas.openxmlformats.org/officeDocument/2006/relationships/image" Target="../media/image239.png"/></Relationships>
</file>

<file path=ppt/slides/_rels/slide155.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00.xml"/><Relationship Id="rId1" Type="http://schemas.openxmlformats.org/officeDocument/2006/relationships/slideLayout" Target="../slideLayouts/slideLayout12.xml"/><Relationship Id="rId6" Type="http://schemas.openxmlformats.org/officeDocument/2006/relationships/image" Target="../media/image240.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56.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01.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3.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5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04.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6.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61.png"/></Relationships>
</file>

<file path=ppt/slides/_rels/slide16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09.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68.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12.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69.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13.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44.jpg"/><Relationship Id="rId5" Type="http://schemas.openxmlformats.org/officeDocument/2006/relationships/image" Target="../media/image43.emf"/><Relationship Id="rId4" Type="http://schemas.openxmlformats.org/officeDocument/2006/relationships/image" Target="../media/image42.emf"/></Relationships>
</file>

<file path=ppt/slides/_rels/slide170.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15.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16.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82.png"/></Relationships>
</file>

<file path=ppt/slides/_rels/slide173.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294.gif"/><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image" Target="../media/image297.gif"/><Relationship Id="rId2" Type="http://schemas.openxmlformats.org/officeDocument/2006/relationships/notesSlide" Target="../notesSlides/notesSlide12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26.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83.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notesSlide" Target="../notesSlides/notesSlide127.xml"/><Relationship Id="rId1" Type="http://schemas.openxmlformats.org/officeDocument/2006/relationships/slideLayout" Target="../slideLayouts/slideLayout12.xml"/><Relationship Id="rId5" Type="http://schemas.openxmlformats.org/officeDocument/2006/relationships/image" Target="../media/image306.png"/><Relationship Id="rId4" Type="http://schemas.openxmlformats.org/officeDocument/2006/relationships/image" Target="../media/image30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129.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87.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32.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89.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guardian.com/politics/2017/mar/04/nigel-oakes-cambridge-analytica-what-role-brexit-trum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34.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1.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35.xml"/><Relationship Id="rId1" Type="http://schemas.openxmlformats.org/officeDocument/2006/relationships/slideLayout" Target="../slideLayouts/slideLayout12.xml"/><Relationship Id="rId4" Type="http://schemas.openxmlformats.org/officeDocument/2006/relationships/image" Target="../media/image324.png"/></Relationships>
</file>

<file path=ppt/slides/_rels/slide192.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37.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xkcd.com/552/" TargetMode="Externa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student/" TargetMode="External"/><Relationship Id="rId2" Type="http://schemas.openxmlformats.org/officeDocument/2006/relationships/hyperlink" Target="https://www.jetbrains.com/datagrip/"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therinspark.com/intro.html#intro-background" TargetMode="External"/><Relationship Id="rId13" Type="http://schemas.openxmlformats.org/officeDocument/2006/relationships/hyperlink" Target="https://medium.freecodecamp.org/the-rise-of-the-data-engineer-91be18f1e603" TargetMode="External"/><Relationship Id="rId18" Type="http://schemas.openxmlformats.org/officeDocument/2006/relationships/hyperlink" Target="https://course.fast.ai/" TargetMode="External"/><Relationship Id="rId26" Type="http://schemas.openxmlformats.org/officeDocument/2006/relationships/hyperlink" Target="http://data8.org/" TargetMode="External"/><Relationship Id="rId3" Type="http://schemas.openxmlformats.org/officeDocument/2006/relationships/hyperlink" Target="http://faculty.marshall.usc.edu/gareth-james/ISL/" TargetMode="External"/><Relationship Id="rId21" Type="http://schemas.openxmlformats.org/officeDocument/2006/relationships/hyperlink" Target="https://medium.com/baseds/scalability-growing-a-system-in-different-directions-ae16469c4cb3" TargetMode="External"/><Relationship Id="rId7" Type="http://schemas.openxmlformats.org/officeDocument/2006/relationships/hyperlink" Target="https://www.oreilly.com/library/view/high-performance-spark/9781491943199/" TargetMode="External"/><Relationship Id="rId12" Type="http://schemas.openxmlformats.org/officeDocument/2006/relationships/hyperlink" Target="https://www.w3schools.com/sql/default.asp" TargetMode="External"/><Relationship Id="rId17" Type="http://schemas.openxmlformats.org/officeDocument/2006/relationships/hyperlink" Target="https://www.fast.ai/2019/07/08/fastai-nlp/" TargetMode="External"/><Relationship Id="rId25" Type="http://schemas.openxmlformats.org/officeDocument/2006/relationships/hyperlink" Target="http://datasciencemasters.org/" TargetMode="External"/><Relationship Id="rId2" Type="http://schemas.openxmlformats.org/officeDocument/2006/relationships/hyperlink" Target="https://www.amazon.de/gp/product/3446457100" TargetMode="External"/><Relationship Id="rId16" Type="http://schemas.openxmlformats.org/officeDocument/2006/relationships/hyperlink" Target="http://course18.fast.ai/ml" TargetMode="External"/><Relationship Id="rId20" Type="http://schemas.openxmlformats.org/officeDocument/2006/relationships/hyperlink" Target="https://medium.com/deliberate-data-science/so-you-want-become-a-data-science-manager-4ff9544e6827" TargetMode="External"/><Relationship Id="rId29"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hyperlink" Target="https://www.amazon.de/dp/B07L9JDXM8/" TargetMode="External"/><Relationship Id="rId11" Type="http://schemas.openxmlformats.org/officeDocument/2006/relationships/hyperlink" Target="http://www.1keydata.com/sql/sql.html" TargetMode="External"/><Relationship Id="rId24" Type="http://schemas.openxmlformats.org/officeDocument/2006/relationships/hyperlink" Target="https://dataengweekly.com/" TargetMode="External"/><Relationship Id="rId5" Type="http://schemas.openxmlformats.org/officeDocument/2006/relationships/hyperlink" Target="https://r4ds.had.co/" TargetMode="External"/><Relationship Id="rId15" Type="http://schemas.openxmlformats.org/officeDocument/2006/relationships/hyperlink" Target="https://github.com/fastai/numerical-linear-algebra/blob/master/README.md" TargetMode="External"/><Relationship Id="rId23" Type="http://schemas.openxmlformats.org/officeDocument/2006/relationships/hyperlink" Target="https://caitlinhudon.com/2018/11/28/git-sql-together/" TargetMode="External"/><Relationship Id="rId28" Type="http://schemas.openxmlformats.org/officeDocument/2006/relationships/hyperlink" Target="https://www.hanser-fachbuch.de/buch/Handbuch+Data+Science/9783446457102" TargetMode="External"/><Relationship Id="rId10" Type="http://schemas.openxmlformats.org/officeDocument/2006/relationships/hyperlink" Target="http://www.sql-lessons.com/" TargetMode="External"/><Relationship Id="rId19" Type="http://schemas.openxmlformats.org/officeDocument/2006/relationships/hyperlink" Target="https://www.math3ma.com/blog/matrices-probability-graphs" TargetMode="External"/><Relationship Id="rId4" Type="http://schemas.openxmlformats.org/officeDocument/2006/relationships/hyperlink" Target="https://dataintensive.net/" TargetMode="External"/><Relationship Id="rId9" Type="http://schemas.openxmlformats.org/officeDocument/2006/relationships/hyperlink" Target="http://www.sqlservercentral.com/stairway/72400/" TargetMode="External"/><Relationship Id="rId14" Type="http://schemas.openxmlformats.org/officeDocument/2006/relationships/hyperlink" Target="https://github.com/jakevdp/PythonDataScienceHandbook" TargetMode="External"/><Relationship Id="rId22" Type="http://schemas.openxmlformats.org/officeDocument/2006/relationships/hyperlink" Target="https://veekaybee.github.io/2019/02/13/data-science-is-different/" TargetMode="External"/><Relationship Id="rId27" Type="http://schemas.openxmlformats.org/officeDocument/2006/relationships/hyperlink" Target="https://github.com/geoHeil/awesome-tool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54.png"/></Relationships>
</file>

<file path=ppt/slides/_rels/slide82.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56.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90.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image" Target="../media/image163.tiff"/><Relationship Id="rId3" Type="http://schemas.openxmlformats.org/officeDocument/2006/relationships/hyperlink" Target="https://learngitbranching.js.org/?demo" TargetMode="External"/><Relationship Id="rId7" Type="http://schemas.openxmlformats.org/officeDocument/2006/relationships/image" Target="../media/image162.tif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06.10.19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dirty="0"/>
          </a:p>
        </p:txBody>
      </p:sp>
    </p:spTree>
    <p:extLst>
      <p:ext uri="{BB962C8B-B14F-4D97-AF65-F5344CB8AC3E}">
        <p14:creationId xmlns:p14="http://schemas.microsoft.com/office/powerpoint/2010/main" val="21600877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2"/>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p:txBody>
      </p:sp>
    </p:spTree>
    <p:extLst>
      <p:ext uri="{BB962C8B-B14F-4D97-AF65-F5344CB8AC3E}">
        <p14:creationId xmlns:p14="http://schemas.microsoft.com/office/powerpoint/2010/main" val="40764292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(60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buClr>
                <a:schemeClr val="lt2"/>
              </a:buClr>
              <a:buFont typeface="Arial"/>
              <a:buChar char="●"/>
            </a:pPr>
            <a:r>
              <a:rPr lang="de" dirty="0" err="1"/>
              <a:t>first</a:t>
            </a:r>
            <a:r>
              <a:rPr lang="de" dirty="0"/>
              <a:t> </a:t>
            </a:r>
            <a:r>
              <a:rPr lang="de" dirty="0" err="1"/>
              <a:t>work</a:t>
            </a:r>
            <a:r>
              <a:rPr lang="de" dirty="0"/>
              <a:t> on E2E </a:t>
            </a:r>
            <a:r>
              <a:rPr lang="de" dirty="0" err="1"/>
              <a:t>workflow</a:t>
            </a:r>
            <a:r>
              <a:rPr lang="de" dirty="0"/>
              <a:t> (</a:t>
            </a:r>
            <a:r>
              <a:rPr lang="de" dirty="0" err="1"/>
              <a:t>even</a:t>
            </a:r>
            <a:r>
              <a:rPr lang="de" dirty="0"/>
              <a:t> </a:t>
            </a:r>
            <a:r>
              <a:rPr lang="de" dirty="0" err="1"/>
              <a:t>if</a:t>
            </a:r>
            <a:r>
              <a:rPr lang="de" dirty="0"/>
              <a:t> </a:t>
            </a:r>
            <a:r>
              <a:rPr lang="de" dirty="0" err="1"/>
              <a:t>predictions</a:t>
            </a:r>
            <a:r>
              <a:rPr lang="de" dirty="0"/>
              <a:t> </a:t>
            </a:r>
            <a:r>
              <a:rPr lang="de" dirty="0" err="1"/>
              <a:t>are</a:t>
            </a:r>
            <a:r>
              <a:rPr lang="de" dirty="0"/>
              <a:t> </a:t>
            </a:r>
            <a:r>
              <a:rPr lang="de" dirty="0" err="1"/>
              <a:t>useless</a:t>
            </a:r>
            <a:r>
              <a:rPr lang="de" dirty="0"/>
              <a:t>)</a:t>
            </a:r>
            <a:endParaRPr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2 (60 </a:t>
            </a:r>
            <a:r>
              <a:rPr lang="de-DE">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2"/>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3"/>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lnSpcReduction="10000"/>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a:t>
            </a: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(falls genug Zeit)</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05961557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a:solidFill>
                  <a:schemeClr val="bg1">
                    <a:lumMod val="85000"/>
                    <a:lumOff val="15000"/>
                  </a:schemeClr>
                </a:solidFill>
              </a:rPr>
              <a:t>Georg Heiler @geoHeil</a:t>
            </a: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3038512788"/>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3"/>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239462264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41</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2"/>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2"/>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3"/>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49</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2"/>
              </a:rPr>
              <a:t>Datagrip</a:t>
            </a:r>
            <a:r>
              <a:rPr lang="de-DE" dirty="0"/>
              <a:t> </a:t>
            </a:r>
            <a:r>
              <a:rPr lang="de-DE" dirty="0" err="1"/>
              <a:t>recommended</a:t>
            </a:r>
            <a:r>
              <a:rPr lang="de-DE" dirty="0"/>
              <a:t>, </a:t>
            </a:r>
            <a:r>
              <a:rPr lang="de-DE" dirty="0">
                <a:hlinkClick r:id="rId3"/>
              </a:rPr>
              <a:t>free EDU license available</a:t>
            </a:r>
            <a:r>
              <a:rPr lang="de-DE" dirty="0"/>
              <a:t>)</a:t>
            </a:r>
          </a:p>
          <a:p>
            <a:r>
              <a:rPr lang="de-DE" dirty="0"/>
              <a:t>Optional JDK8</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50</a:t>
            </a:fld>
            <a:endParaRPr lang="en-US"/>
          </a:p>
        </p:txBody>
      </p:sp>
    </p:spTree>
    <p:extLst>
      <p:ext uri="{BB962C8B-B14F-4D97-AF65-F5344CB8AC3E}">
        <p14:creationId xmlns:p14="http://schemas.microsoft.com/office/powerpoint/2010/main" val="9688218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51</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55</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59</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7500" lnSpcReduction="20000"/>
          </a:bodyPr>
          <a:lstStyle/>
          <a:p>
            <a:pPr>
              <a:lnSpc>
                <a:spcPct val="90000"/>
              </a:lnSpc>
            </a:pPr>
            <a:r>
              <a:rPr lang="de-DE" sz="900" dirty="0">
                <a:solidFill>
                  <a:schemeClr val="tx2"/>
                </a:solidFill>
                <a:hlinkClick r:id="rId2"/>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3"/>
              </a:rPr>
              <a:t>http://faculty.marshall.usc.edu/gareth-james/ISL/</a:t>
            </a:r>
            <a:endParaRPr lang="de-DE" sz="900" dirty="0">
              <a:solidFill>
                <a:schemeClr val="tx2"/>
              </a:solidFill>
            </a:endParaRPr>
          </a:p>
          <a:p>
            <a:pPr>
              <a:lnSpc>
                <a:spcPct val="90000"/>
              </a:lnSpc>
            </a:pPr>
            <a:r>
              <a:rPr lang="de-DE" sz="900" dirty="0">
                <a:solidFill>
                  <a:schemeClr val="tx2"/>
                </a:solidFill>
                <a:hlinkClick r:id="rId4"/>
              </a:rPr>
              <a:t>https://dataintensive.net</a:t>
            </a:r>
            <a:r>
              <a:rPr lang="de-DE" sz="900" dirty="0">
                <a:solidFill>
                  <a:schemeClr val="tx2"/>
                </a:solidFill>
              </a:rPr>
              <a:t> </a:t>
            </a:r>
          </a:p>
          <a:p>
            <a:pPr>
              <a:lnSpc>
                <a:spcPct val="90000"/>
              </a:lnSpc>
            </a:pPr>
            <a:r>
              <a:rPr lang="de-DE" sz="900" dirty="0">
                <a:solidFill>
                  <a:schemeClr val="tx2"/>
                </a:solidFill>
                <a:hlinkClick r:id="rId5"/>
              </a:rPr>
              <a:t>https://r4ds.had.co</a:t>
            </a:r>
            <a:r>
              <a:rPr lang="de-DE" sz="900" dirty="0">
                <a:solidFill>
                  <a:schemeClr val="tx2"/>
                </a:solidFill>
              </a:rPr>
              <a:t>. </a:t>
            </a:r>
          </a:p>
          <a:p>
            <a:pPr>
              <a:lnSpc>
                <a:spcPct val="90000"/>
              </a:lnSpc>
            </a:pPr>
            <a:r>
              <a:rPr lang="de-DE" sz="900" dirty="0">
                <a:solidFill>
                  <a:schemeClr val="tx2"/>
                </a:solidFill>
                <a:hlinkClick r:id="rId6"/>
              </a:rPr>
              <a:t>https://www.amazon.de/dp/B07L9JDXM8/</a:t>
            </a:r>
            <a:r>
              <a:rPr lang="de-DE" sz="900" dirty="0">
                <a:solidFill>
                  <a:schemeClr val="tx2"/>
                </a:solidFill>
              </a:rPr>
              <a:t> </a:t>
            </a:r>
          </a:p>
          <a:p>
            <a:pPr>
              <a:lnSpc>
                <a:spcPct val="90000"/>
              </a:lnSpc>
            </a:pPr>
            <a:r>
              <a:rPr lang="de-DE" sz="900" dirty="0">
                <a:solidFill>
                  <a:schemeClr val="tx2"/>
                </a:solidFill>
                <a:hlinkClick r:id="rId7"/>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8"/>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9"/>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0"/>
              </a:rPr>
              <a:t>http://www.sql-lessons.com/</a:t>
            </a:r>
            <a:endParaRPr lang="de-AT" sz="900" dirty="0">
              <a:solidFill>
                <a:schemeClr val="tx2"/>
              </a:solidFill>
            </a:endParaRPr>
          </a:p>
          <a:p>
            <a:pPr lvl="1" indent="-228600">
              <a:lnSpc>
                <a:spcPct val="90000"/>
              </a:lnSpc>
            </a:pPr>
            <a:r>
              <a:rPr lang="de-AT" sz="900" dirty="0">
                <a:solidFill>
                  <a:schemeClr val="tx2"/>
                </a:solidFill>
                <a:hlinkClick r:id="rId11"/>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2"/>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3"/>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4"/>
              </a:rPr>
              <a:t>Python Data Science Handbook</a:t>
            </a:r>
            <a:endParaRPr lang="de-DE" sz="900" dirty="0">
              <a:solidFill>
                <a:schemeClr val="tx2"/>
              </a:solidFill>
            </a:endParaRPr>
          </a:p>
          <a:p>
            <a:pPr>
              <a:lnSpc>
                <a:spcPct val="90000"/>
              </a:lnSpc>
            </a:pPr>
            <a:r>
              <a:rPr lang="de-DE" sz="900" u="sng" dirty="0">
                <a:solidFill>
                  <a:schemeClr val="tx2"/>
                </a:solidFill>
                <a:hlinkClick r:id="rId15"/>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6"/>
              </a:rPr>
              <a:t>http://course18.fast.ai/ml</a:t>
            </a:r>
            <a:endParaRPr lang="de-DE" sz="900" u="sng" dirty="0">
              <a:solidFill>
                <a:schemeClr val="tx2"/>
              </a:solidFill>
            </a:endParaRPr>
          </a:p>
          <a:p>
            <a:pPr>
              <a:lnSpc>
                <a:spcPct val="90000"/>
              </a:lnSpc>
            </a:pPr>
            <a:r>
              <a:rPr lang="de-DE" sz="900" dirty="0">
                <a:hlinkClick r:id="rId17"/>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18"/>
              </a:rPr>
              <a:t>https://course.fast.ai</a:t>
            </a:r>
            <a:endParaRPr lang="de-DE" sz="900" dirty="0"/>
          </a:p>
          <a:p>
            <a:pPr>
              <a:lnSpc>
                <a:spcPct val="90000"/>
              </a:lnSpc>
            </a:pPr>
            <a:r>
              <a:rPr lang="de-DE" sz="900" dirty="0">
                <a:hlinkClick r:id="rId3"/>
              </a:rPr>
              <a:t>http://faculty.marshall.usc.edu/gareth-james/ISL/</a:t>
            </a:r>
            <a:endParaRPr lang="de-DE" sz="900" dirty="0"/>
          </a:p>
          <a:p>
            <a:pPr>
              <a:lnSpc>
                <a:spcPct val="90000"/>
              </a:lnSpc>
            </a:pPr>
            <a:r>
              <a:rPr lang="de-DE" sz="900" dirty="0">
                <a:hlinkClick r:id="rId19"/>
              </a:rPr>
              <a:t>https://www.math3ma.com/blog/matrices-probability-graphs</a:t>
            </a:r>
            <a:endParaRPr lang="de-DE" sz="900" dirty="0"/>
          </a:p>
          <a:p>
            <a:pPr>
              <a:lnSpc>
                <a:spcPct val="90000"/>
              </a:lnSpc>
            </a:pPr>
            <a:r>
              <a:rPr lang="de-DE" sz="900" dirty="0">
                <a:hlinkClick r:id="rId20"/>
              </a:rPr>
              <a:t>https://medium.com/deliberate-data-science/so-you-want-become-a-data-science-manager-4ff9544e6827</a:t>
            </a:r>
            <a:endParaRPr lang="de-DE" sz="900" dirty="0"/>
          </a:p>
          <a:p>
            <a:pPr>
              <a:lnSpc>
                <a:spcPct val="90000"/>
              </a:lnSpc>
            </a:pPr>
            <a:r>
              <a:rPr lang="de-DE" sz="900" dirty="0">
                <a:hlinkClick r:id="rId21"/>
              </a:rPr>
              <a:t>https://medium.com/baseds/scalability-growing-a-system-in-different-directions-ae16469c4cb3</a:t>
            </a:r>
            <a:endParaRPr lang="de-DE" sz="900" dirty="0"/>
          </a:p>
          <a:p>
            <a:pPr>
              <a:lnSpc>
                <a:spcPct val="90000"/>
              </a:lnSpc>
            </a:pPr>
            <a:r>
              <a:rPr lang="de-DE" sz="900" b="1" dirty="0">
                <a:hlinkClick r:id="rId22"/>
              </a:rPr>
              <a:t>https://veekaybee.github.io/2019/02/13/data-science-is-different/</a:t>
            </a:r>
            <a:endParaRPr lang="de-DE" sz="900" b="1" dirty="0"/>
          </a:p>
          <a:p>
            <a:pPr>
              <a:lnSpc>
                <a:spcPct val="90000"/>
              </a:lnSpc>
            </a:pPr>
            <a:r>
              <a:rPr lang="de-DE" sz="900" dirty="0">
                <a:hlinkClick r:id="rId23"/>
              </a:rPr>
              <a:t>https://caitlinhudon.com/2018/11/28/git-sql-together/</a:t>
            </a:r>
            <a:endParaRPr lang="de-DE" sz="900" dirty="0"/>
          </a:p>
          <a:p>
            <a:pPr>
              <a:lnSpc>
                <a:spcPct val="90000"/>
              </a:lnSpc>
            </a:pPr>
            <a:r>
              <a:rPr lang="de-DE" sz="900" dirty="0">
                <a:hlinkClick r:id="rId24"/>
              </a:rPr>
              <a:t>https://dataengweekly.com</a:t>
            </a:r>
            <a:endParaRPr lang="de-DE" sz="900" dirty="0"/>
          </a:p>
          <a:p>
            <a:pPr>
              <a:lnSpc>
                <a:spcPct val="90000"/>
              </a:lnSpc>
            </a:pPr>
            <a:r>
              <a:rPr lang="de-DE" sz="900" dirty="0">
                <a:hlinkClick r:id="rId25"/>
              </a:rPr>
              <a:t>http://datasciencemasters.org/</a:t>
            </a:r>
            <a:endParaRPr lang="de-DE" sz="900" dirty="0"/>
          </a:p>
          <a:p>
            <a:pPr>
              <a:lnSpc>
                <a:spcPct val="90000"/>
              </a:lnSpc>
            </a:pPr>
            <a:r>
              <a:rPr lang="de-DE" sz="900">
                <a:hlinkClick r:id="rId26"/>
              </a:rPr>
              <a:t>http://data8.org/</a:t>
            </a:r>
            <a:endParaRPr lang="de-DE" sz="900" b="1" dirty="0">
              <a:solidFill>
                <a:schemeClr val="tx2"/>
              </a:solidFill>
            </a:endParaRPr>
          </a:p>
          <a:p>
            <a:pPr>
              <a:lnSpc>
                <a:spcPct val="90000"/>
              </a:lnSpc>
            </a:pPr>
            <a:r>
              <a:rPr lang="de-DE" sz="900" dirty="0">
                <a:solidFill>
                  <a:schemeClr val="tx2"/>
                </a:solidFill>
              </a:rPr>
              <a:t>check out </a:t>
            </a:r>
            <a:r>
              <a:rPr lang="de-DE" sz="900" u="sng" dirty="0">
                <a:solidFill>
                  <a:schemeClr val="tx2"/>
                </a:solidFill>
                <a:hlinkClick r:id="rId27"/>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en-US" sz="900" dirty="0">
              <a:solidFill>
                <a:schemeClr val="tx2"/>
              </a:solidFill>
            </a:endParaRPr>
          </a:p>
          <a:p>
            <a:pPr>
              <a:lnSpc>
                <a:spcPct val="90000"/>
              </a:lnSpc>
            </a:pPr>
            <a:endParaRPr lang="de-DE" sz="900" dirty="0">
              <a:solidFill>
                <a:schemeClr val="tx2"/>
              </a:solidFill>
            </a:endParaRPr>
          </a:p>
        </p:txBody>
      </p:sp>
      <p:pic>
        <p:nvPicPr>
          <p:cNvPr id="4" name="Grafik 3" descr="Ein Bild, das Text enthält.&#10;&#10;Automatisch generierte Beschreibung">
            <a:hlinkClick r:id="rId28"/>
            <a:extLst>
              <a:ext uri="{FF2B5EF4-FFF2-40B4-BE49-F238E27FC236}">
                <a16:creationId xmlns:a16="http://schemas.microsoft.com/office/drawing/2014/main" id="{B29C1205-3919-B742-BF8E-E49128E7E1A6}"/>
              </a:ext>
            </a:extLst>
          </p:cNvPr>
          <p:cNvPicPr>
            <a:picLocks noChangeAspect="1"/>
          </p:cNvPicPr>
          <p:nvPr/>
        </p:nvPicPr>
        <p:blipFill rotWithShape="1">
          <a:blip r:embed="rId29"/>
          <a:srcRect t="890"/>
          <a:stretch/>
        </p:blipFill>
        <p:spPr>
          <a:xfrm>
            <a:off x="7521283" y="10"/>
            <a:ext cx="4670717" cy="685799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60</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62</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a:t>By Ingrid Kallick (http://www.ikallick.com) - The image was created by Ingrid Kallick for the program cover of the 1996 annual meeting of the American Astronomical Association. An earlier version was created for the National Center for Supercomputing Applications. The artist gave permission for use to the University of Wisconsin Department of Astronomy. The STScI subsequently used the image. http://www.ikallick.com, Public Domain, https://commons.wikimedia.org/w/index.php?curid=3498985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79280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72</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73</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74</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5975758"/>
            <a:ext cx="10999165" cy="369332"/>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p:txBody>
      </p:sp>
    </p:spTree>
    <p:extLst>
      <p:ext uri="{BB962C8B-B14F-4D97-AF65-F5344CB8AC3E}">
        <p14:creationId xmlns:p14="http://schemas.microsoft.com/office/powerpoint/2010/main" val="24218137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77</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78</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a:solidFill>
                  <a:srgbClr val="FFFFFF">
                    <a:alpha val="90000"/>
                  </a:srgbClr>
                </a:solidFill>
              </a:rPr>
              <a:t>What</a:t>
            </a:r>
            <a:r>
              <a:rPr lang="de-DE" sz="6100" dirty="0">
                <a:solidFill>
                  <a:srgbClr val="FFFFFF">
                    <a:alpha val="90000"/>
                  </a:srgbClr>
                </a:solidFill>
              </a:rPr>
              <a:t> </a:t>
            </a:r>
            <a:r>
              <a:rPr lang="de-DE" sz="6100">
                <a:solidFill>
                  <a:srgbClr val="FFFFFF">
                    <a:alpha val="90000"/>
                  </a:srgbClr>
                </a:solidFill>
              </a:rPr>
              <a:t>is</a:t>
            </a:r>
            <a:r>
              <a:rPr lang="de-DE" sz="6100" dirty="0">
                <a:solidFill>
                  <a:srgbClr val="FFFFFF">
                    <a:alpha val="90000"/>
                  </a:srgbClr>
                </a:solidFill>
              </a:rPr>
              <a:t> </a:t>
            </a:r>
            <a:r>
              <a:rPr lang="de-DE" sz="6100">
                <a:solidFill>
                  <a:srgbClr val="FFFFFF">
                    <a:alpha val="90000"/>
                  </a:srgbClr>
                </a:solidFill>
              </a:rPr>
              <a:t>data</a:t>
            </a:r>
            <a:r>
              <a:rPr lang="de-DE" sz="6100" dirty="0">
                <a:solidFill>
                  <a:srgbClr val="FFFFFF">
                    <a:alpha val="90000"/>
                  </a:srgbClr>
                </a:solidFill>
              </a:rPr>
              <a:t> </a:t>
            </a:r>
            <a:r>
              <a:rPr lang="de-DE" sz="6100">
                <a:solidFill>
                  <a:srgbClr val="FFFFFF">
                    <a:alpha val="90000"/>
                  </a:srgbClr>
                </a:solidFill>
              </a:rPr>
              <a:t>science</a:t>
            </a:r>
            <a:r>
              <a:rPr lang="de-DE" sz="6100" dirty="0">
                <a:solidFill>
                  <a:srgbClr val="FFFFFF">
                    <a:alpha val="90000"/>
                  </a:srgbClr>
                </a:solidFill>
              </a:rPr>
              <a:t> &amp; </a:t>
            </a:r>
            <a:r>
              <a:rPr lang="de-DE" sz="6100">
                <a:solidFill>
                  <a:srgbClr val="FFFFFF">
                    <a:alpha val="90000"/>
                  </a:srgbClr>
                </a:solidFill>
              </a:rPr>
              <a:t>basics</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a:t>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1" y="10"/>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81</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8704"/>
          <a:stretch/>
        </p:blipFill>
        <p:spPr bwMode="auto">
          <a:xfrm>
            <a:off x="5224210" y="-27384"/>
            <a:ext cx="5480303" cy="68853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blog.cloudfactory.com/hs-fs/hubfs/04-blog-img/life-of-data-scientist.png?t=1538391928520&amp;width=1584&amp;name=life-of-data-scientis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80640"/>
          <a:stretch/>
        </p:blipFill>
        <p:spPr bwMode="auto">
          <a:xfrm rot="19249702">
            <a:off x="569638" y="2415578"/>
            <a:ext cx="5480303" cy="1639758"/>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7717522" y="116632"/>
            <a:ext cx="1008112" cy="518457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p:cNvSpPr/>
          <p:nvPr/>
        </p:nvSpPr>
        <p:spPr>
          <a:xfrm>
            <a:off x="7330516" y="1128592"/>
            <a:ext cx="1008112" cy="417261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p:cNvSpPr/>
          <p:nvPr/>
        </p:nvSpPr>
        <p:spPr>
          <a:xfrm>
            <a:off x="7524020" y="895028"/>
            <a:ext cx="337519" cy="373732"/>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p:cNvSpPr/>
          <p:nvPr/>
        </p:nvSpPr>
        <p:spPr>
          <a:xfrm>
            <a:off x="7645514" y="26903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p:cNvSpPr/>
          <p:nvPr/>
        </p:nvSpPr>
        <p:spPr>
          <a:xfrm>
            <a:off x="7293858" y="4589512"/>
            <a:ext cx="567680" cy="711696"/>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hteck 11"/>
          <p:cNvSpPr/>
          <p:nvPr/>
        </p:nvSpPr>
        <p:spPr>
          <a:xfrm>
            <a:off x="6829998" y="116632"/>
            <a:ext cx="1031540" cy="1011960"/>
          </a:xfrm>
          <a:prstGeom prst="rect">
            <a:avLst/>
          </a:prstGeom>
          <a:solidFill>
            <a:srgbClr val="90C7E1"/>
          </a:solidFill>
          <a:ln>
            <a:solidFill>
              <a:srgbClr val="90C7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1753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8756</Words>
  <Application>Microsoft Macintosh PowerPoint</Application>
  <PresentationFormat>Breitbild</PresentationFormat>
  <Paragraphs>1180</Paragraphs>
  <Slides>193</Slides>
  <Notes>137</Notes>
  <HiddenSlides>9</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193</vt:i4>
      </vt:variant>
    </vt:vector>
  </HeadingPairs>
  <TitlesOfParts>
    <vt:vector size="206"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Danksagung für Unterstützung bei Materialien</vt:lpstr>
      <vt:lpstr>What is data science &amp; basics</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Sometimes data exploration is all you need</vt:lpstr>
      <vt:lpstr>PowerPoint-Präsentation</vt:lpstr>
      <vt:lpstr>For stars close to the sun, they got the following result: </vt:lpstr>
      <vt:lpstr>They saw 4 groups of star types</vt:lpstr>
      <vt:lpstr>PowerPoint-Präsentation</vt:lpstr>
      <vt:lpstr>Classification</vt:lpstr>
      <vt:lpstr>Regression</vt:lpstr>
      <vt:lpstr>All models are wrong but some are useful </vt:lpstr>
      <vt:lpstr>Spherical Cows</vt:lpstr>
      <vt:lpstr>Fit the Model</vt:lpstr>
      <vt:lpstr>PowerPoint-Präsentation</vt:lpstr>
      <vt:lpstr>Regression</vt:lpstr>
      <vt:lpstr>Regression</vt:lpstr>
      <vt:lpstr>PowerPoint-Präsentation</vt:lpstr>
      <vt:lpstr>Example</vt:lpstr>
      <vt:lpstr>Bias and Variance for Classification</vt:lpstr>
      <vt:lpstr>PowerPoint-Präsentation</vt:lpstr>
      <vt:lpstr>Summary</vt:lpstr>
      <vt:lpstr>PowerPoint-Präsentation</vt:lpstr>
      <vt:lpstr>It’s easy to do a bad or misleading visualisation</vt:lpstr>
      <vt:lpstr>PowerPoint-Präsentation</vt:lpstr>
      <vt:lpstr>PowerPoint-Präsentation</vt:lpstr>
      <vt:lpstr>What is the real cause?</vt:lpstr>
      <vt:lpstr>Caveats</vt:lpstr>
      <vt:lpstr>PowerPoint-Präsentation</vt:lpstr>
      <vt:lpstr>Summary</vt:lpstr>
      <vt:lpstr>PowerPoint-Präsentation</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sample data</vt:lpstr>
      <vt:lpstr>projection Π </vt:lpstr>
      <vt:lpstr>Selection σ </vt:lpstr>
      <vt:lpstr>Join ⋈ (natural)</vt:lpstr>
      <vt:lpstr>many join variants</vt:lpstr>
      <vt:lpstr>groupings</vt:lpstr>
      <vt:lpstr>common table expressions</vt:lpstr>
      <vt:lpstr>window functions</vt:lpstr>
      <vt:lpstr>THE simplest database</vt:lpstr>
      <vt:lpstr>THE simplest database</vt:lpstr>
      <vt:lpstr>THE simplest database</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(60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(60 Minutes)</vt:lpstr>
      <vt:lpstr>Live evaluation</vt:lpstr>
      <vt:lpstr>Things get serious now</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3</cp:revision>
  <dcterms:created xsi:type="dcterms:W3CDTF">2019-10-06T20:22:08Z</dcterms:created>
  <dcterms:modified xsi:type="dcterms:W3CDTF">2019-10-06T20:23:21Z</dcterms:modified>
</cp:coreProperties>
</file>